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58" r:id="rId4"/>
    <p:sldId id="265" r:id="rId5"/>
    <p:sldId id="259" r:id="rId6"/>
    <p:sldId id="262" r:id="rId7"/>
    <p:sldId id="266" r:id="rId8"/>
    <p:sldId id="261" r:id="rId9"/>
    <p:sldId id="264" r:id="rId10"/>
    <p:sldId id="260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7989C8-4E1E-441F-987C-E12139CC0DA3}" v="1400" dt="2023-01-06T00:00:26.5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341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65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5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89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3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905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08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7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5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2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88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1/6/2023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6149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915158C-7232-B755-D15B-878E3460E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04E317E-14BB-4200-84F3-2064B4C97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F94A24-8152-43C5-86F3-5CC95D809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662" y="912791"/>
            <a:ext cx="5661338" cy="224789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600" u="sng" dirty="0">
                <a:solidFill>
                  <a:srgbClr val="FFFFFF"/>
                </a:solidFill>
                <a:latin typeface="Times New Roman"/>
                <a:cs typeface="Calibri Light"/>
              </a:rPr>
              <a:t>FILTRUL-TRECE-SUS</a:t>
            </a:r>
            <a:br>
              <a:rPr lang="en-US" sz="3600" u="sng" dirty="0">
                <a:latin typeface="Times New Roman"/>
                <a:cs typeface="Calibri Light"/>
              </a:rPr>
            </a:br>
            <a:r>
              <a:rPr lang="en-US" sz="3600" u="sng" dirty="0">
                <a:solidFill>
                  <a:srgbClr val="FFFFFF"/>
                </a:solidFill>
                <a:latin typeface="Times New Roman"/>
                <a:cs typeface="Calibri Light"/>
              </a:rPr>
              <a:t>SI</a:t>
            </a:r>
            <a:br>
              <a:rPr lang="en-US" sz="3600" u="sng" dirty="0">
                <a:latin typeface="Times New Roman"/>
                <a:cs typeface="Calibri Light"/>
              </a:rPr>
            </a:br>
            <a:r>
              <a:rPr lang="en-US" sz="3600" u="sng" dirty="0">
                <a:solidFill>
                  <a:srgbClr val="FFFFFF"/>
                </a:solidFill>
                <a:latin typeface="Times New Roman"/>
                <a:cs typeface="Calibri Light"/>
              </a:rPr>
              <a:t>FILTRUL-TRECE-JOS</a:t>
            </a:r>
            <a:endParaRPr lang="en-US" sz="3000" u="sng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7563" y="5177203"/>
            <a:ext cx="2858548" cy="1728728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Times New Roman"/>
                <a:cs typeface="Times New Roman"/>
              </a:rPr>
              <a:t>LUPU MIRUNA</a:t>
            </a:r>
          </a:p>
          <a:p>
            <a:r>
              <a:rPr lang="en-US" dirty="0">
                <a:solidFill>
                  <a:srgbClr val="FFFFFF"/>
                </a:solidFill>
                <a:latin typeface="Times New Roman"/>
                <a:cs typeface="Times New Roman"/>
              </a:rPr>
              <a:t>GRUPA 2121 SERIA 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32FF-53E0-4A13-423D-BB6ED5D83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8155" y="143132"/>
            <a:ext cx="9905999" cy="13608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u="sng" cap="all" dirty="0">
                <a:latin typeface="Times New Roman"/>
                <a:cs typeface="Times New Roman"/>
              </a:rPr>
              <a:t>FILTRUL- TRECE –JOS </a:t>
            </a:r>
            <a:br>
              <a:rPr lang="en-US" sz="2400" u="sng" cap="all" dirty="0">
                <a:latin typeface="Times New Roman"/>
                <a:cs typeface="Times New Roman"/>
              </a:rPr>
            </a:br>
            <a:r>
              <a:rPr lang="en-US" sz="2400" u="sng" cap="all" dirty="0" err="1">
                <a:latin typeface="Times New Roman"/>
                <a:cs typeface="Times New Roman"/>
              </a:rPr>
              <a:t>si</a:t>
            </a:r>
            <a:r>
              <a:rPr lang="en-US" sz="2400" u="sng" cap="all" dirty="0">
                <a:latin typeface="Times New Roman"/>
                <a:cs typeface="Times New Roman"/>
              </a:rPr>
              <a:t> </a:t>
            </a:r>
            <a:br>
              <a:rPr lang="en-US" sz="2400" u="sng" cap="all" dirty="0">
                <a:latin typeface="Times New Roman"/>
                <a:cs typeface="Times New Roman"/>
              </a:rPr>
            </a:br>
            <a:r>
              <a:rPr lang="en-US" sz="2400" u="sng" cap="all" dirty="0" err="1">
                <a:latin typeface="Times New Roman"/>
                <a:cs typeface="Times New Roman"/>
              </a:rPr>
              <a:t>Filtrul</a:t>
            </a:r>
            <a:r>
              <a:rPr lang="en-US" sz="2400" u="sng" cap="all" dirty="0">
                <a:latin typeface="Times New Roman"/>
                <a:cs typeface="Times New Roman"/>
              </a:rPr>
              <a:t>-</a:t>
            </a:r>
            <a:r>
              <a:rPr lang="en-US" sz="2400" u="sng" cap="all" dirty="0" err="1">
                <a:latin typeface="Times New Roman"/>
                <a:cs typeface="Times New Roman"/>
              </a:rPr>
              <a:t>trece</a:t>
            </a:r>
            <a:r>
              <a:rPr lang="en-US" sz="2400" u="sng" cap="all" dirty="0">
                <a:latin typeface="Times New Roman"/>
                <a:cs typeface="Times New Roman"/>
              </a:rPr>
              <a:t>-sus </a:t>
            </a:r>
            <a:br>
              <a:rPr lang="en-US" sz="2400" u="sng" cap="all" dirty="0">
                <a:latin typeface="Times New Roman"/>
                <a:cs typeface="Times New Roman"/>
              </a:rPr>
            </a:br>
            <a:r>
              <a:rPr lang="en-US" sz="2400" u="sng" cap="all" dirty="0">
                <a:latin typeface="Times New Roman"/>
                <a:cs typeface="Times New Roman"/>
              </a:rPr>
              <a:t>IN TIMP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9527A-8BD9-7267-510A-C4803AE0CE96}"/>
              </a:ext>
            </a:extLst>
          </p:cNvPr>
          <p:cNvSpPr txBox="1"/>
          <p:nvPr/>
        </p:nvSpPr>
        <p:spPr>
          <a:xfrm>
            <a:off x="9439141" y="3683894"/>
            <a:ext cx="2638692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Grafice</a:t>
            </a:r>
            <a:r>
              <a:rPr lang="en-US" dirty="0">
                <a:latin typeface="Times New Roman"/>
                <a:cs typeface="Times New Roman"/>
              </a:rPr>
              <a:t> in </a:t>
            </a:r>
            <a:r>
              <a:rPr lang="en-US" dirty="0" err="1">
                <a:latin typeface="Times New Roman"/>
                <a:cs typeface="Times New Roman"/>
              </a:rPr>
              <a:t>domeniul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timp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D3795-CDB7-D82C-12A7-E5333B951AE2}"/>
              </a:ext>
            </a:extLst>
          </p:cNvPr>
          <p:cNvSpPr txBox="1"/>
          <p:nvPr/>
        </p:nvSpPr>
        <p:spPr>
          <a:xfrm>
            <a:off x="724436" y="209281"/>
            <a:ext cx="3583143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latin typeface="Times New Roman"/>
                <a:cs typeface="Times New Roman"/>
              </a:rPr>
              <a:t>Calculele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rezultate</a:t>
            </a:r>
            <a:r>
              <a:rPr lang="en-US" dirty="0">
                <a:latin typeface="Times New Roman"/>
                <a:cs typeface="Times New Roman"/>
              </a:rPr>
              <a:t> in </a:t>
            </a:r>
            <a:r>
              <a:rPr lang="en-US" dirty="0" err="1">
                <a:latin typeface="Times New Roman"/>
                <a:cs typeface="Times New Roman"/>
              </a:rPr>
              <a:t>domeniul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timp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18" name="Picture 18" descr="Chart&#10;&#10;Description automatically generated">
            <a:extLst>
              <a:ext uri="{FF2B5EF4-FFF2-40B4-BE49-F238E27FC236}">
                <a16:creationId xmlns:a16="http://schemas.microsoft.com/office/drawing/2014/main" id="{A3A342B4-796C-FEBE-FAF8-4987DB466D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321" r="9475" b="9638"/>
          <a:stretch/>
        </p:blipFill>
        <p:spPr>
          <a:xfrm>
            <a:off x="596300" y="904618"/>
            <a:ext cx="8101922" cy="5155132"/>
          </a:xfr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2D0033-C561-E75A-9DB6-A15A697B8D51}"/>
              </a:ext>
            </a:extLst>
          </p:cNvPr>
          <p:cNvCxnSpPr/>
          <p:nvPr/>
        </p:nvCxnSpPr>
        <p:spPr>
          <a:xfrm>
            <a:off x="2923505" y="578477"/>
            <a:ext cx="420710" cy="10002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C2F7E66-9166-A40B-A5E5-EBE6032F05C4}"/>
              </a:ext>
            </a:extLst>
          </p:cNvPr>
          <p:cNvCxnSpPr/>
          <p:nvPr/>
        </p:nvCxnSpPr>
        <p:spPr>
          <a:xfrm flipH="1">
            <a:off x="7898103" y="3973266"/>
            <a:ext cx="1543318" cy="6460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C07935-6FC7-B4B6-8C90-03C4E4894C58}"/>
              </a:ext>
            </a:extLst>
          </p:cNvPr>
          <p:cNvCxnSpPr/>
          <p:nvPr/>
        </p:nvCxnSpPr>
        <p:spPr>
          <a:xfrm flipH="1" flipV="1">
            <a:off x="8309288" y="3109443"/>
            <a:ext cx="1124754" cy="6203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148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8927E75C-D6FE-3201-FA64-8F2DAA61D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485" y="2221456"/>
            <a:ext cx="9236297" cy="242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71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327AB4C5-0719-4E35-87CD-199EB59E3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556136B-F847-4828-9D7C-3A2F2118B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203" y="-4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37CE5-1EA0-E0F5-00DD-59E86DE89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888" y="215184"/>
            <a:ext cx="10383810" cy="14559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100" u="sng" cap="all" spc="300" dirty="0" err="1">
                <a:latin typeface="Times New Roman"/>
                <a:cs typeface="Times New Roman"/>
              </a:rPr>
              <a:t>Prezentarea</a:t>
            </a:r>
            <a:r>
              <a:rPr lang="en-US" sz="3100" u="sng" cap="all" spc="300" dirty="0">
                <a:latin typeface="Times New Roman"/>
                <a:cs typeface="Times New Roman"/>
              </a:rPr>
              <a:t> </a:t>
            </a:r>
            <a:r>
              <a:rPr lang="en-US" sz="3100" u="sng" cap="all" spc="300" dirty="0" err="1">
                <a:latin typeface="Times New Roman"/>
                <a:cs typeface="Times New Roman"/>
              </a:rPr>
              <a:t>interfetei</a:t>
            </a:r>
            <a:r>
              <a:rPr lang="en-US" sz="3100" u="sng" cap="all" spc="300" dirty="0">
                <a:latin typeface="Times New Roman"/>
                <a:cs typeface="Times New Roman"/>
              </a:rPr>
              <a:t> </a:t>
            </a:r>
            <a:r>
              <a:rPr lang="en-US" sz="3100" u="sng" cap="all" spc="300" dirty="0" err="1">
                <a:latin typeface="Times New Roman"/>
                <a:cs typeface="Times New Roman"/>
              </a:rPr>
              <a:t>programului</a:t>
            </a:r>
            <a:endParaRPr lang="en-US" sz="3100" cap="all" spc="300" dirty="0" err="1">
              <a:latin typeface="Times New Roman"/>
              <a:cs typeface="Times New Roman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D997AC9-EE0E-4715-BB2E-3B72C08A9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E5B17C3-2688-3F1D-71F3-6599F532C80E}"/>
              </a:ext>
            </a:extLst>
          </p:cNvPr>
          <p:cNvSpPr txBox="1"/>
          <p:nvPr/>
        </p:nvSpPr>
        <p:spPr>
          <a:xfrm>
            <a:off x="8746902" y="2806520"/>
            <a:ext cx="3276062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Buton care </a:t>
            </a:r>
            <a:r>
              <a:rPr lang="en-US" dirty="0" err="1">
                <a:latin typeface="Times New Roman"/>
                <a:cs typeface="Times New Roman"/>
              </a:rPr>
              <a:t>deschide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proiectul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33C5DE-0F45-F0FB-7BE2-6E47DFE618A3}"/>
              </a:ext>
            </a:extLst>
          </p:cNvPr>
          <p:cNvSpPr txBox="1"/>
          <p:nvPr/>
        </p:nvSpPr>
        <p:spPr>
          <a:xfrm>
            <a:off x="8564450" y="3718774"/>
            <a:ext cx="3561678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Buton care </a:t>
            </a:r>
            <a:r>
              <a:rPr lang="en-US" dirty="0" err="1">
                <a:latin typeface="Times New Roman"/>
                <a:cs typeface="Times New Roman"/>
              </a:rPr>
              <a:t>deschide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prezentarea</a:t>
            </a:r>
            <a:r>
              <a:rPr lang="en-US" dirty="0">
                <a:latin typeface="Times New Roman"/>
                <a:cs typeface="Times New Roman"/>
              </a:rPr>
              <a:t> pp</a:t>
            </a:r>
            <a:r>
              <a:rPr lang="en-US" dirty="0"/>
              <a:t>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EF687-77DA-00CD-3183-D505E2FE7BB6}"/>
              </a:ext>
            </a:extLst>
          </p:cNvPr>
          <p:cNvSpPr txBox="1"/>
          <p:nvPr/>
        </p:nvSpPr>
        <p:spPr>
          <a:xfrm>
            <a:off x="8658359" y="4531753"/>
            <a:ext cx="346508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Buton care </a:t>
            </a:r>
            <a:r>
              <a:rPr lang="en-US" dirty="0" err="1">
                <a:latin typeface="Times New Roman"/>
                <a:cs typeface="Times New Roman"/>
              </a:rPr>
              <a:t>deschide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documentatia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E4F32C-4B2D-0BF5-9F62-85105F278976}"/>
              </a:ext>
            </a:extLst>
          </p:cNvPr>
          <p:cNvSpPr txBox="1"/>
          <p:nvPr/>
        </p:nvSpPr>
        <p:spPr>
          <a:xfrm>
            <a:off x="8559084" y="1395211"/>
            <a:ext cx="3443621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800" kern="1200" dirty="0" err="1">
                <a:latin typeface="Times New Roman"/>
                <a:cs typeface="Times New Roman"/>
              </a:rPr>
              <a:t>Meniul</a:t>
            </a:r>
            <a:r>
              <a:rPr lang="en-US" sz="1800" kern="1200" dirty="0">
                <a:latin typeface="Times New Roman"/>
                <a:cs typeface="Times New Roman"/>
              </a:rPr>
              <a:t> “</a:t>
            </a:r>
            <a:r>
              <a:rPr lang="en-US" sz="1800" kern="1200" dirty="0" err="1">
                <a:latin typeface="Times New Roman"/>
                <a:cs typeface="Times New Roman"/>
              </a:rPr>
              <a:t>Documentatie</a:t>
            </a:r>
            <a:r>
              <a:rPr lang="en-US" sz="1800" kern="1200" dirty="0">
                <a:latin typeface="Times New Roman"/>
                <a:cs typeface="Times New Roman"/>
              </a:rPr>
              <a:t>” care are </a:t>
            </a:r>
            <a:r>
              <a:rPr lang="en-US" sz="1800" kern="1200" dirty="0" err="1">
                <a:latin typeface="Times New Roman"/>
                <a:cs typeface="Times New Roman"/>
              </a:rPr>
              <a:t>are</a:t>
            </a:r>
            <a:r>
              <a:rPr lang="en-US" sz="1800" kern="1200" dirty="0">
                <a:latin typeface="Times New Roman"/>
                <a:cs typeface="Times New Roman"/>
              </a:rPr>
              <a:t> </a:t>
            </a:r>
            <a:r>
              <a:rPr lang="en-US" sz="1800" kern="1200" dirty="0" err="1">
                <a:latin typeface="Times New Roman"/>
                <a:cs typeface="Times New Roman"/>
              </a:rPr>
              <a:t>urmaotarele</a:t>
            </a:r>
            <a:r>
              <a:rPr lang="en-US" sz="1800" kern="1200" dirty="0">
                <a:latin typeface="Times New Roman"/>
                <a:cs typeface="Times New Roman"/>
              </a:rPr>
              <a:t> </a:t>
            </a:r>
            <a:r>
              <a:rPr lang="en-US" sz="1800" kern="1200" dirty="0" err="1">
                <a:latin typeface="Times New Roman"/>
                <a:cs typeface="Times New Roman"/>
              </a:rPr>
              <a:t>submeniuri:</a:t>
            </a:r>
            <a:r>
              <a:rPr lang="en-US" dirty="0" err="1">
                <a:latin typeface="Times New Roman"/>
                <a:cs typeface="Times New Roman"/>
              </a:rPr>
              <a:t>ghidul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prezentare</a:t>
            </a:r>
            <a:r>
              <a:rPr lang="en-US" sz="1800" kern="1200" dirty="0">
                <a:latin typeface="Times New Roman"/>
                <a:cs typeface="Times New Roman"/>
              </a:rPr>
              <a:t>,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>
                <a:latin typeface="Times New Roman"/>
                <a:cs typeface="Times New Roman"/>
              </a:rPr>
              <a:t>ecuatii</a:t>
            </a:r>
            <a:r>
              <a:rPr lang="en-US" sz="1800" kern="1200">
                <a:latin typeface="Times New Roman"/>
                <a:cs typeface="Times New Roman"/>
              </a:rPr>
              <a:t> </a:t>
            </a:r>
            <a:r>
              <a:rPr lang="en-US" sz="1800" kern="1200" dirty="0" err="1">
                <a:latin typeface="Times New Roman"/>
                <a:cs typeface="Times New Roman"/>
              </a:rPr>
              <a:t>si</a:t>
            </a:r>
            <a:r>
              <a:rPr lang="en-US" sz="1800" kern="1200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pagina</a:t>
            </a:r>
            <a:r>
              <a:rPr lang="en-US" dirty="0">
                <a:latin typeface="Times New Roman"/>
                <a:cs typeface="Times New Roman"/>
              </a:rPr>
              <a:t> de start</a:t>
            </a:r>
          </a:p>
        </p:txBody>
      </p:sp>
      <p:pic>
        <p:nvPicPr>
          <p:cNvPr id="25" name="Picture 26">
            <a:extLst>
              <a:ext uri="{FF2B5EF4-FFF2-40B4-BE49-F238E27FC236}">
                <a16:creationId xmlns:a16="http://schemas.microsoft.com/office/drawing/2014/main" id="{B00B9D05-FFC3-C6C9-5867-DB090DBBA5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48" t="-234" r="9864" b="10280"/>
          <a:stretch/>
        </p:blipFill>
        <p:spPr>
          <a:xfrm>
            <a:off x="163133" y="1026153"/>
            <a:ext cx="8093534" cy="50635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3719BA8-E564-1FB3-91F6-110B08FA3198}"/>
              </a:ext>
            </a:extLst>
          </p:cNvPr>
          <p:cNvSpPr txBox="1"/>
          <p:nvPr/>
        </p:nvSpPr>
        <p:spPr>
          <a:xfrm>
            <a:off x="9280837" y="5516451"/>
            <a:ext cx="1769369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Butonul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iesire</a:t>
            </a:r>
            <a:endParaRPr lang="en-US">
              <a:latin typeface="Times New Roman"/>
              <a:cs typeface="Times New Roman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D3C984B-D31C-9522-D1CF-6705EFA527AA}"/>
              </a:ext>
            </a:extLst>
          </p:cNvPr>
          <p:cNvCxnSpPr/>
          <p:nvPr/>
        </p:nvCxnSpPr>
        <p:spPr>
          <a:xfrm>
            <a:off x="3182423" y="1352550"/>
            <a:ext cx="5336146" cy="334851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A7F66A-7A52-1088-5F61-DD34D536FDA3}"/>
              </a:ext>
            </a:extLst>
          </p:cNvPr>
          <p:cNvCxnSpPr/>
          <p:nvPr/>
        </p:nvCxnSpPr>
        <p:spPr>
          <a:xfrm flipV="1">
            <a:off x="1693976" y="3000107"/>
            <a:ext cx="7031863" cy="1876019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1E7962F-BF4E-D3DF-E4CB-7143A107B5F7}"/>
              </a:ext>
            </a:extLst>
          </p:cNvPr>
          <p:cNvCxnSpPr/>
          <p:nvPr/>
        </p:nvCxnSpPr>
        <p:spPr>
          <a:xfrm flipV="1">
            <a:off x="4680935" y="3904983"/>
            <a:ext cx="3865807" cy="985231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B75FEB-29EC-EDFF-E692-639197E421AE}"/>
              </a:ext>
            </a:extLst>
          </p:cNvPr>
          <p:cNvCxnSpPr/>
          <p:nvPr/>
        </p:nvCxnSpPr>
        <p:spPr>
          <a:xfrm flipV="1">
            <a:off x="7635697" y="4681070"/>
            <a:ext cx="989525" cy="191034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65D9A00-B90C-C7C7-7356-C2A0745F85DE}"/>
              </a:ext>
            </a:extLst>
          </p:cNvPr>
          <p:cNvCxnSpPr/>
          <p:nvPr/>
        </p:nvCxnSpPr>
        <p:spPr>
          <a:xfrm flipV="1">
            <a:off x="4548121" y="5768393"/>
            <a:ext cx="4735131" cy="169572"/>
          </a:xfrm>
          <a:prstGeom prst="straightConnector1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79B6F53-E801-1C1A-596F-9FF25494CE88}"/>
              </a:ext>
            </a:extLst>
          </p:cNvPr>
          <p:cNvSpPr/>
          <p:nvPr/>
        </p:nvSpPr>
        <p:spPr>
          <a:xfrm>
            <a:off x="2312829" y="1242273"/>
            <a:ext cx="858591" cy="20391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7728B02-D563-10D6-0D95-DA7C703AACAA}"/>
              </a:ext>
            </a:extLst>
          </p:cNvPr>
          <p:cNvSpPr/>
          <p:nvPr/>
        </p:nvSpPr>
        <p:spPr>
          <a:xfrm>
            <a:off x="786148" y="4824211"/>
            <a:ext cx="1051774" cy="25757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553FEAE-A658-36C0-48EB-6ED39A12A541}"/>
              </a:ext>
            </a:extLst>
          </p:cNvPr>
          <p:cNvSpPr/>
          <p:nvPr/>
        </p:nvSpPr>
        <p:spPr>
          <a:xfrm>
            <a:off x="3598034" y="4834943"/>
            <a:ext cx="1223493" cy="24684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2A247E0-3A89-7028-6406-6C4B12219DBF}"/>
              </a:ext>
            </a:extLst>
          </p:cNvPr>
          <p:cNvSpPr/>
          <p:nvPr/>
        </p:nvSpPr>
        <p:spPr>
          <a:xfrm>
            <a:off x="6616521" y="4797380"/>
            <a:ext cx="1105436" cy="32197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ADB66D6-5F1B-8497-3735-24D23210F976}"/>
              </a:ext>
            </a:extLst>
          </p:cNvPr>
          <p:cNvSpPr/>
          <p:nvPr/>
        </p:nvSpPr>
        <p:spPr>
          <a:xfrm>
            <a:off x="3871711" y="5749880"/>
            <a:ext cx="676140" cy="3327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26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6F0E292-9D1F-EA17-C1DF-BF498D7D6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771" t="2194" r="10299" b="9248"/>
          <a:stretch/>
        </p:blipFill>
        <p:spPr>
          <a:xfrm>
            <a:off x="3112415" y="837137"/>
            <a:ext cx="8628782" cy="5375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58EF7B-C4F8-35B3-BD03-C460BFD6DEC9}"/>
              </a:ext>
            </a:extLst>
          </p:cNvPr>
          <p:cNvSpPr txBox="1"/>
          <p:nvPr/>
        </p:nvSpPr>
        <p:spPr>
          <a:xfrm>
            <a:off x="201231" y="300506"/>
            <a:ext cx="2746016" cy="7078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 err="1">
                <a:latin typeface="Times New Roman"/>
                <a:cs typeface="Times New Roman"/>
              </a:rPr>
              <a:t>Butoane</a:t>
            </a:r>
            <a:r>
              <a:rPr lang="en-US" sz="2000" dirty="0">
                <a:latin typeface="Times New Roman"/>
                <a:cs typeface="Times New Roman"/>
              </a:rPr>
              <a:t>  </a:t>
            </a:r>
            <a:r>
              <a:rPr lang="en-US" sz="2000" dirty="0" err="1">
                <a:latin typeface="Times New Roman"/>
                <a:cs typeface="Times New Roman"/>
              </a:rPr>
              <a:t>pentru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alegerea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filtrului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dorit</a:t>
            </a:r>
            <a:endParaRPr lang="en-US" sz="200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AFD944-BA11-5F2A-47E3-E46339D661EE}"/>
              </a:ext>
            </a:extLst>
          </p:cNvPr>
          <p:cNvSpPr txBox="1"/>
          <p:nvPr/>
        </p:nvSpPr>
        <p:spPr>
          <a:xfrm>
            <a:off x="118056" y="4314421"/>
            <a:ext cx="2994336" cy="7078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dirty="0">
                <a:latin typeface="Times New Roman"/>
                <a:cs typeface="Times New Roman"/>
              </a:rPr>
              <a:t>Buton 'back' </a:t>
            </a:r>
            <a:r>
              <a:rPr lang="en-US" sz="2000" dirty="0" err="1">
                <a:latin typeface="Times New Roman"/>
                <a:cs typeface="Times New Roman"/>
              </a:rPr>
              <a:t>ce</a:t>
            </a:r>
            <a:r>
              <a:rPr lang="en-US" sz="2000" dirty="0">
                <a:latin typeface="Times New Roman"/>
                <a:cs typeface="Times New Roman"/>
              </a:rPr>
              <a:t> ne duce </a:t>
            </a:r>
            <a:r>
              <a:rPr lang="en-US" sz="2000" dirty="0" err="1">
                <a:latin typeface="Times New Roman"/>
                <a:cs typeface="Times New Roman"/>
              </a:rPr>
              <a:t>inapoi</a:t>
            </a:r>
            <a:r>
              <a:rPr lang="en-US" sz="2000" dirty="0">
                <a:latin typeface="Times New Roman"/>
                <a:cs typeface="Times New Roman"/>
              </a:rPr>
              <a:t> pe </a:t>
            </a:r>
            <a:r>
              <a:rPr lang="en-US" sz="2000" dirty="0" err="1">
                <a:latin typeface="Times New Roman"/>
                <a:cs typeface="Times New Roman"/>
              </a:rPr>
              <a:t>pagina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principala</a:t>
            </a:r>
            <a:endParaRPr lang="en-US" sz="2000" dirty="0">
              <a:latin typeface="Times New Roman"/>
              <a:cs typeface="Times New Roman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E58DF8-93EC-DA1F-F6DE-90DFAF0D844D}"/>
              </a:ext>
            </a:extLst>
          </p:cNvPr>
          <p:cNvCxnSpPr/>
          <p:nvPr/>
        </p:nvCxnSpPr>
        <p:spPr>
          <a:xfrm>
            <a:off x="2039423" y="1014479"/>
            <a:ext cx="2116429" cy="22666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AB9FE5-9C30-3C6E-D516-43CBB693DD1A}"/>
              </a:ext>
            </a:extLst>
          </p:cNvPr>
          <p:cNvCxnSpPr/>
          <p:nvPr/>
        </p:nvCxnSpPr>
        <p:spPr>
          <a:xfrm>
            <a:off x="2042777" y="1039296"/>
            <a:ext cx="6087414" cy="22130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273D88-0675-A288-6090-A4DB8903D2DE}"/>
              </a:ext>
            </a:extLst>
          </p:cNvPr>
          <p:cNvCxnSpPr/>
          <p:nvPr/>
        </p:nvCxnSpPr>
        <p:spPr>
          <a:xfrm>
            <a:off x="2604216" y="5056567"/>
            <a:ext cx="914401" cy="892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204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A294778-47A8-4EEF-9689-F6964D44D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2A511A-065F-489D-9CF0-FEF36143A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531806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F626582-88CC-4CA0-8BC6-94550FF9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17267" cy="6858000"/>
          </a:xfrm>
          <a:custGeom>
            <a:avLst/>
            <a:gdLst>
              <a:gd name="connsiteX0" fmla="*/ 0 w 11317267"/>
              <a:gd name="connsiteY0" fmla="*/ 0 h 6858000"/>
              <a:gd name="connsiteX1" fmla="*/ 11317267 w 11317267"/>
              <a:gd name="connsiteY1" fmla="*/ 0 h 6858000"/>
              <a:gd name="connsiteX2" fmla="*/ 5306679 w 11317267"/>
              <a:gd name="connsiteY2" fmla="*/ 6857996 h 6858000"/>
              <a:gd name="connsiteX3" fmla="*/ 5306677 w 11317267"/>
              <a:gd name="connsiteY3" fmla="*/ 6857998 h 6858000"/>
              <a:gd name="connsiteX4" fmla="*/ 5306675 w 11317267"/>
              <a:gd name="connsiteY4" fmla="*/ 6858000 h 6858000"/>
              <a:gd name="connsiteX5" fmla="*/ 0 w 1131726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17267" h="6858000">
                <a:moveTo>
                  <a:pt x="0" y="0"/>
                </a:moveTo>
                <a:lnTo>
                  <a:pt x="11317267" y="0"/>
                </a:lnTo>
                <a:lnTo>
                  <a:pt x="5306679" y="6857996"/>
                </a:lnTo>
                <a:cubicBezTo>
                  <a:pt x="5306679" y="6857997"/>
                  <a:pt x="5306677" y="6857997"/>
                  <a:pt x="5306677" y="6857998"/>
                </a:cubicBezTo>
                <a:lnTo>
                  <a:pt x="53066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E89A6B-6315-CC82-5BC4-AC7B3D6B1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8" y="100205"/>
            <a:ext cx="7492285" cy="136089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Ce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un FTJ?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98242-5DB5-246E-6138-08D9E7388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819" y="1902732"/>
            <a:ext cx="5985135" cy="3653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1900" dirty="0">
                <a:latin typeface="Times New Roman"/>
                <a:ea typeface="+mn-lt"/>
                <a:cs typeface="+mn-lt"/>
              </a:rPr>
              <a:t>Un </a:t>
            </a:r>
            <a:r>
              <a:rPr lang="en-US" sz="1900" b="1" dirty="0" err="1">
                <a:latin typeface="Times New Roman"/>
                <a:ea typeface="+mn-lt"/>
                <a:cs typeface="+mn-lt"/>
              </a:rPr>
              <a:t>filtru</a:t>
            </a:r>
            <a:r>
              <a:rPr lang="en-US" sz="1900" b="1" dirty="0">
                <a:latin typeface="Times New Roman"/>
                <a:ea typeface="+mn-lt"/>
                <a:cs typeface="+mn-lt"/>
              </a:rPr>
              <a:t> low-pass</a:t>
            </a:r>
            <a:r>
              <a:rPr lang="en-US" sz="1900" dirty="0">
                <a:latin typeface="Times New Roman"/>
                <a:ea typeface="+mn-lt"/>
                <a:cs typeface="+mn-lt"/>
              </a:rPr>
              <a:t> 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este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un 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filtru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care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trece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 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frecvențele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joase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și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atenuează</a:t>
            </a:r>
            <a:r>
              <a:rPr lang="en-US" sz="1900" dirty="0">
                <a:latin typeface="Times New Roman"/>
                <a:ea typeface="+mn-lt"/>
                <a:cs typeface="+mn-lt"/>
              </a:rPr>
              <a:t> 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frecvențele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înalte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adică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frecvențe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peste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frecvența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de 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tăiere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 .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Ar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putea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fi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numit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și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un </a:t>
            </a:r>
            <a:r>
              <a:rPr lang="en-US" sz="1900" b="1" dirty="0" err="1">
                <a:latin typeface="Times New Roman"/>
                <a:ea typeface="+mn-lt"/>
                <a:cs typeface="+mn-lt"/>
              </a:rPr>
              <a:t>filtru</a:t>
            </a:r>
            <a:r>
              <a:rPr lang="en-US" sz="1900" b="1" dirty="0">
                <a:latin typeface="Times New Roman"/>
                <a:ea typeface="+mn-lt"/>
                <a:cs typeface="+mn-lt"/>
              </a:rPr>
              <a:t> cu </a:t>
            </a:r>
            <a:r>
              <a:rPr lang="en-US" sz="1900" b="1" dirty="0" err="1">
                <a:latin typeface="Times New Roman"/>
                <a:ea typeface="+mn-lt"/>
                <a:cs typeface="+mn-lt"/>
              </a:rPr>
              <a:t>tăiere</a:t>
            </a:r>
            <a:r>
              <a:rPr lang="en-US" sz="1900" b="1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b="1" dirty="0" err="1">
                <a:latin typeface="Times New Roman"/>
                <a:ea typeface="+mn-lt"/>
                <a:cs typeface="+mn-lt"/>
              </a:rPr>
              <a:t>înaltă</a:t>
            </a:r>
            <a:r>
              <a:rPr lang="en-US" sz="1900" dirty="0">
                <a:latin typeface="Times New Roman"/>
                <a:ea typeface="+mn-lt"/>
                <a:cs typeface="+mn-lt"/>
              </a:rPr>
              <a:t>. </a:t>
            </a:r>
            <a:endParaRPr lang="en-US"/>
          </a:p>
          <a:p>
            <a:pPr algn="just"/>
            <a:r>
              <a:rPr lang="en-US" sz="1900" err="1">
                <a:latin typeface="Times New Roman"/>
                <a:ea typeface="+mn-lt"/>
                <a:cs typeface="+mn-lt"/>
              </a:rPr>
              <a:t>Filtrul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err="1">
                <a:latin typeface="Times New Roman"/>
                <a:ea typeface="+mn-lt"/>
                <a:cs typeface="+mn-lt"/>
              </a:rPr>
              <a:t>trece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err="1">
                <a:latin typeface="Times New Roman"/>
                <a:ea typeface="+mn-lt"/>
                <a:cs typeface="+mn-lt"/>
              </a:rPr>
              <a:t>jos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err="1">
                <a:latin typeface="Times New Roman"/>
                <a:ea typeface="+mn-lt"/>
                <a:cs typeface="+mn-lt"/>
              </a:rPr>
              <a:t>este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err="1">
                <a:latin typeface="Times New Roman"/>
                <a:ea typeface="+mn-lt"/>
                <a:cs typeface="+mn-lt"/>
              </a:rPr>
              <a:t>inversul</a:t>
            </a:r>
            <a:r>
              <a:rPr lang="en-US" sz="1900" dirty="0">
                <a:latin typeface="Times New Roman"/>
                <a:ea typeface="+mn-lt"/>
                <a:cs typeface="+mn-lt"/>
              </a:rPr>
              <a:t> </a:t>
            </a:r>
            <a:r>
              <a:rPr lang="en-US" sz="1900" err="1">
                <a:latin typeface="Times New Roman"/>
                <a:ea typeface="+mn-lt"/>
                <a:cs typeface="+mn-lt"/>
              </a:rPr>
              <a:t>filtrului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err="1">
                <a:latin typeface="Times New Roman"/>
                <a:ea typeface="+mn-lt"/>
                <a:cs typeface="+mn-lt"/>
              </a:rPr>
              <a:t>trece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err="1">
                <a:latin typeface="Times New Roman"/>
                <a:ea typeface="+mn-lt"/>
                <a:cs typeface="+mn-lt"/>
              </a:rPr>
              <a:t>înalt</a:t>
            </a:r>
            <a:r>
              <a:rPr lang="en-US" sz="1900" dirty="0">
                <a:latin typeface="Times New Roman"/>
                <a:ea typeface="+mn-lt"/>
                <a:cs typeface="+mn-lt"/>
              </a:rPr>
              <a:t>.</a:t>
            </a:r>
            <a:endParaRPr lang="en-US" sz="1900" dirty="0">
              <a:latin typeface="Times New Roman"/>
              <a:cs typeface="Times New Roman"/>
            </a:endParaRPr>
          </a:p>
          <a:p>
            <a:pPr algn="just"/>
            <a:r>
              <a:rPr lang="en-US" sz="1900" dirty="0">
                <a:latin typeface="Times New Roman"/>
                <a:ea typeface="+mn-lt"/>
                <a:cs typeface="+mn-lt"/>
              </a:rPr>
              <a:t>Conceptul de </a:t>
            </a:r>
            <a:r>
              <a:rPr lang="en-US" sz="1900" err="1">
                <a:latin typeface="Times New Roman"/>
                <a:ea typeface="+mn-lt"/>
                <a:cs typeface="+mn-lt"/>
              </a:rPr>
              <a:t>filtru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err="1">
                <a:latin typeface="Times New Roman"/>
                <a:ea typeface="+mn-lt"/>
                <a:cs typeface="+mn-lt"/>
              </a:rPr>
              <a:t>trece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err="1">
                <a:latin typeface="Times New Roman"/>
                <a:ea typeface="+mn-lt"/>
                <a:cs typeface="+mn-lt"/>
              </a:rPr>
              <a:t>jos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err="1">
                <a:latin typeface="Times New Roman"/>
                <a:ea typeface="+mn-lt"/>
                <a:cs typeface="+mn-lt"/>
              </a:rPr>
              <a:t>este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o </a:t>
            </a:r>
            <a:r>
              <a:rPr lang="en-US" sz="1900" err="1">
                <a:latin typeface="Times New Roman"/>
                <a:ea typeface="+mn-lt"/>
                <a:cs typeface="+mn-lt"/>
              </a:rPr>
              <a:t>transformare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err="1">
                <a:latin typeface="Times New Roman"/>
                <a:ea typeface="+mn-lt"/>
                <a:cs typeface="+mn-lt"/>
              </a:rPr>
              <a:t>matematică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err="1">
                <a:latin typeface="Times New Roman"/>
                <a:ea typeface="+mn-lt"/>
                <a:cs typeface="+mn-lt"/>
              </a:rPr>
              <a:t>aplicată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err="1">
                <a:latin typeface="Times New Roman"/>
                <a:ea typeface="+mn-lt"/>
                <a:cs typeface="+mn-lt"/>
              </a:rPr>
              <a:t>datelor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(un </a:t>
            </a:r>
            <a:r>
              <a:rPr lang="en-US" sz="1900" err="1">
                <a:latin typeface="Times New Roman"/>
                <a:ea typeface="+mn-lt"/>
                <a:cs typeface="+mn-lt"/>
              </a:rPr>
              <a:t>semnal</a:t>
            </a:r>
            <a:r>
              <a:rPr lang="en-US" sz="1900" dirty="0">
                <a:latin typeface="Times New Roman"/>
                <a:ea typeface="+mn-lt"/>
                <a:cs typeface="+mn-lt"/>
              </a:rPr>
              <a:t>).</a:t>
            </a:r>
            <a:endParaRPr lang="en-US" sz="1900" dirty="0">
              <a:latin typeface="Times New Roman"/>
              <a:cs typeface="Times New Roman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00224CA-466C-4843-E3DD-A76826E4C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275" y="3790819"/>
            <a:ext cx="4385689" cy="245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43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EE42C3D-9FF4-4A79-B1A6-8CD4E7A2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6858000"/>
          </a:xfrm>
          <a:custGeom>
            <a:avLst/>
            <a:gdLst>
              <a:gd name="connsiteX0" fmla="*/ 465777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2191999 w 12192000"/>
              <a:gd name="connsiteY3" fmla="*/ 6858000 h 6858000"/>
              <a:gd name="connsiteX4" fmla="*/ 12191999 w 12192000"/>
              <a:gd name="connsiteY4" fmla="*/ 1526601 h 6858000"/>
              <a:gd name="connsiteX5" fmla="*/ 7524745 w 12192000"/>
              <a:gd name="connsiteY5" fmla="*/ 6856911 h 6858000"/>
              <a:gd name="connsiteX6" fmla="*/ 12191999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53144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465777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1526601"/>
                </a:lnTo>
                <a:lnTo>
                  <a:pt x="7524745" y="6856911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5314455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A508024E-47AD-0597-F0CC-400A52937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308" t="940" r="10077" b="10031"/>
          <a:stretch/>
        </p:blipFill>
        <p:spPr>
          <a:xfrm>
            <a:off x="1921119" y="1041051"/>
            <a:ext cx="8043124" cy="5053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13C7D3-F3DF-8BC2-5766-7C920A72C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013" y="89433"/>
            <a:ext cx="6622993" cy="21375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400" u="sng" cap="all" spc="300" dirty="0">
                <a:solidFill>
                  <a:srgbClr val="FFFFFF"/>
                </a:solidFill>
                <a:latin typeface="Times New Roman"/>
                <a:cs typeface="Times New Roman"/>
              </a:rPr>
              <a:t>FILTRUL- TRECE –JOS in </a:t>
            </a:r>
            <a:r>
              <a:rPr lang="en-US" sz="2400" u="sng" cap="all" spc="300" dirty="0" err="1">
                <a:solidFill>
                  <a:srgbClr val="FFFFFF"/>
                </a:solidFill>
                <a:latin typeface="Times New Roman"/>
                <a:cs typeface="Times New Roman"/>
              </a:rPr>
              <a:t>frecventa</a:t>
            </a:r>
            <a:endParaRPr lang="en-US" sz="3200" u="sng" cap="all" spc="30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B828B0-F33B-4806-9D53-69C862A4C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30829" y="4903471"/>
            <a:ext cx="6087291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7FB887C-BE10-7EA5-37F5-71BBBB76E4FB}"/>
              </a:ext>
            </a:extLst>
          </p:cNvPr>
          <p:cNvSpPr txBox="1"/>
          <p:nvPr/>
        </p:nvSpPr>
        <p:spPr>
          <a:xfrm>
            <a:off x="4169534" y="6273085"/>
            <a:ext cx="2393323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Schema </a:t>
            </a:r>
            <a:r>
              <a:rPr lang="en-US" dirty="0" err="1">
                <a:latin typeface="Times New Roman"/>
                <a:cs typeface="Times New Roman"/>
              </a:rPr>
              <a:t>electrica</a:t>
            </a:r>
            <a:r>
              <a:rPr lang="en-US" dirty="0">
                <a:latin typeface="Times New Roman"/>
                <a:cs typeface="Times New Roman"/>
              </a:rPr>
              <a:t>  FTJ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E9F2C-BDC2-FF2F-72FD-BEFA837717E2}"/>
              </a:ext>
            </a:extLst>
          </p:cNvPr>
          <p:cNvSpPr txBox="1"/>
          <p:nvPr/>
        </p:nvSpPr>
        <p:spPr>
          <a:xfrm>
            <a:off x="9956977" y="4325154"/>
            <a:ext cx="2055254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Graficele</a:t>
            </a:r>
            <a:r>
              <a:rPr lang="en-US" dirty="0">
                <a:latin typeface="Times New Roman"/>
                <a:cs typeface="Times New Roman"/>
              </a:rPr>
              <a:t> in </a:t>
            </a:r>
            <a:r>
              <a:rPr lang="en-US" dirty="0" err="1">
                <a:latin typeface="Times New Roman"/>
                <a:cs typeface="Times New Roman"/>
              </a:rPr>
              <a:t>domeniul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frecventei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604173-FEFB-6107-613B-9AE96A18222C}"/>
              </a:ext>
            </a:extLst>
          </p:cNvPr>
          <p:cNvSpPr txBox="1"/>
          <p:nvPr/>
        </p:nvSpPr>
        <p:spPr>
          <a:xfrm>
            <a:off x="402464" y="217331"/>
            <a:ext cx="2112805" cy="6463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Chenar</a:t>
            </a:r>
            <a:r>
              <a:rPr lang="en-US" dirty="0">
                <a:latin typeface="Times New Roman"/>
                <a:cs typeface="Times New Roman"/>
              </a:rPr>
              <a:t> cu </a:t>
            </a:r>
            <a:r>
              <a:rPr lang="en-US" dirty="0" err="1">
                <a:latin typeface="Times New Roman"/>
                <a:cs typeface="Times New Roman"/>
              </a:rPr>
              <a:t>datele</a:t>
            </a:r>
            <a:r>
              <a:rPr lang="en-US" dirty="0">
                <a:latin typeface="Times New Roman"/>
                <a:cs typeface="Times New Roman"/>
              </a:rPr>
              <a:t> de </a:t>
            </a:r>
            <a:r>
              <a:rPr lang="en-US" dirty="0" err="1">
                <a:latin typeface="Times New Roman"/>
                <a:cs typeface="Times New Roman"/>
              </a:rPr>
              <a:t>intare</a:t>
            </a:r>
            <a:endParaRPr lang="en-US">
              <a:latin typeface="Times New Roman"/>
              <a:cs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5AA4D-3CD9-690B-BC3A-F52133949D99}"/>
              </a:ext>
            </a:extLst>
          </p:cNvPr>
          <p:cNvSpPr txBox="1"/>
          <p:nvPr/>
        </p:nvSpPr>
        <p:spPr>
          <a:xfrm>
            <a:off x="3450464" y="220013"/>
            <a:ext cx="3164581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Chenar</a:t>
            </a:r>
            <a:r>
              <a:rPr lang="en-US" dirty="0"/>
              <a:t> cu </a:t>
            </a:r>
            <a:r>
              <a:rPr lang="en-US" dirty="0" err="1"/>
              <a:t>calculele</a:t>
            </a:r>
            <a:r>
              <a:rPr lang="en-US" dirty="0"/>
              <a:t> </a:t>
            </a:r>
            <a:r>
              <a:rPr lang="en-US" dirty="0" err="1"/>
              <a:t>rezultate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5B0B1A-A99C-91BA-60D4-37927064C328}"/>
              </a:ext>
            </a:extLst>
          </p:cNvPr>
          <p:cNvSpPr txBox="1"/>
          <p:nvPr/>
        </p:nvSpPr>
        <p:spPr>
          <a:xfrm>
            <a:off x="737851" y="3796584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3555CA-95AA-FC90-6301-BCEB6D7C8B44}"/>
              </a:ext>
            </a:extLst>
          </p:cNvPr>
          <p:cNvSpPr txBox="1"/>
          <p:nvPr/>
        </p:nvSpPr>
        <p:spPr>
          <a:xfrm>
            <a:off x="375633" y="2602606"/>
            <a:ext cx="1350805" cy="12003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Times New Roman"/>
                <a:cs typeface="Times New Roman"/>
              </a:rPr>
              <a:t>Alegerea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comportarii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circuitului</a:t>
            </a:r>
            <a:r>
              <a:rPr lang="en-US" dirty="0">
                <a:latin typeface="Times New Roman"/>
                <a:cs typeface="Times New Roman"/>
              </a:rPr>
              <a:t> RC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0E4709-3A18-301E-9283-28DB031F8EEB}"/>
              </a:ext>
            </a:extLst>
          </p:cNvPr>
          <p:cNvCxnSpPr/>
          <p:nvPr/>
        </p:nvCxnSpPr>
        <p:spPr>
          <a:xfrm>
            <a:off x="2225228" y="846115"/>
            <a:ext cx="463640" cy="807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03C444-D144-F8B4-B74F-9F18CF7876D6}"/>
              </a:ext>
            </a:extLst>
          </p:cNvPr>
          <p:cNvCxnSpPr/>
          <p:nvPr/>
        </p:nvCxnSpPr>
        <p:spPr>
          <a:xfrm flipH="1">
            <a:off x="4645517" y="602624"/>
            <a:ext cx="105178" cy="1021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AFA3204-DACC-B625-FBF6-7C370CE7CEEB}"/>
              </a:ext>
            </a:extLst>
          </p:cNvPr>
          <p:cNvCxnSpPr/>
          <p:nvPr/>
        </p:nvCxnSpPr>
        <p:spPr>
          <a:xfrm>
            <a:off x="1727514" y="3074429"/>
            <a:ext cx="324118" cy="1202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EF4C63-FAA1-E18B-67B7-1EDCD901074A}"/>
              </a:ext>
            </a:extLst>
          </p:cNvPr>
          <p:cNvCxnSpPr/>
          <p:nvPr/>
        </p:nvCxnSpPr>
        <p:spPr>
          <a:xfrm flipH="1" flipV="1">
            <a:off x="9363745" y="2500380"/>
            <a:ext cx="1221347" cy="1800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2141791-8570-6D12-D151-7AD67E05BA8E}"/>
              </a:ext>
            </a:extLst>
          </p:cNvPr>
          <p:cNvCxnSpPr/>
          <p:nvPr/>
        </p:nvCxnSpPr>
        <p:spPr>
          <a:xfrm flipH="1" flipV="1">
            <a:off x="8572902" y="4049199"/>
            <a:ext cx="1393065" cy="373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54B5C0-1E54-356B-ABB1-5FA604933C87}"/>
              </a:ext>
            </a:extLst>
          </p:cNvPr>
          <p:cNvCxnSpPr/>
          <p:nvPr/>
        </p:nvCxnSpPr>
        <p:spPr>
          <a:xfrm flipH="1">
            <a:off x="8629918" y="4898264"/>
            <a:ext cx="1360867" cy="2489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6E60AC-5FE7-8474-E83F-349BA024F0C3}"/>
              </a:ext>
            </a:extLst>
          </p:cNvPr>
          <p:cNvCxnSpPr/>
          <p:nvPr/>
        </p:nvCxnSpPr>
        <p:spPr>
          <a:xfrm flipH="1" flipV="1">
            <a:off x="4093470" y="5472582"/>
            <a:ext cx="1360867" cy="8135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949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20E7A4-EC2C-47C8-BE55-65771E3F2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F23DDA-0D09-4FE5-AE88-EBBE5E024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0F43D64-5BD4-72C0-7AEC-9EF0D6A75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74" y="1897428"/>
            <a:ext cx="9589393" cy="266234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66FD2F-248A-4AA1-8078-E26D6E69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22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A294778-47A8-4EEF-9689-F6964D44D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2A511A-065F-489D-9CF0-FEF36143A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531806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F626582-88CC-4CA0-8BC6-94550FF9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17267" cy="6858000"/>
          </a:xfrm>
          <a:custGeom>
            <a:avLst/>
            <a:gdLst>
              <a:gd name="connsiteX0" fmla="*/ 0 w 11317267"/>
              <a:gd name="connsiteY0" fmla="*/ 0 h 6858000"/>
              <a:gd name="connsiteX1" fmla="*/ 11317267 w 11317267"/>
              <a:gd name="connsiteY1" fmla="*/ 0 h 6858000"/>
              <a:gd name="connsiteX2" fmla="*/ 5306679 w 11317267"/>
              <a:gd name="connsiteY2" fmla="*/ 6857996 h 6858000"/>
              <a:gd name="connsiteX3" fmla="*/ 5306677 w 11317267"/>
              <a:gd name="connsiteY3" fmla="*/ 6857998 h 6858000"/>
              <a:gd name="connsiteX4" fmla="*/ 5306675 w 11317267"/>
              <a:gd name="connsiteY4" fmla="*/ 6858000 h 6858000"/>
              <a:gd name="connsiteX5" fmla="*/ 0 w 1131726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17267" h="6858000">
                <a:moveTo>
                  <a:pt x="0" y="0"/>
                </a:moveTo>
                <a:lnTo>
                  <a:pt x="11317267" y="0"/>
                </a:lnTo>
                <a:lnTo>
                  <a:pt x="5306679" y="6857996"/>
                </a:lnTo>
                <a:cubicBezTo>
                  <a:pt x="5306679" y="6857997"/>
                  <a:pt x="5306677" y="6857997"/>
                  <a:pt x="5306677" y="6857998"/>
                </a:cubicBezTo>
                <a:lnTo>
                  <a:pt x="53066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C8DD22-F096-61A3-64FD-FA53130D4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28" y="110937"/>
            <a:ext cx="7492285" cy="1360898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Ce 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 un FTS?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9C1BF-45E0-8F82-530E-99D9CC794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804" y="1956394"/>
            <a:ext cx="5856347" cy="36530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1900" dirty="0">
                <a:latin typeface="Times New Roman"/>
                <a:ea typeface="+mn-lt"/>
                <a:cs typeface="+mn-lt"/>
              </a:rPr>
              <a:t>Un </a:t>
            </a:r>
            <a:r>
              <a:rPr lang="en-US" sz="1900" b="1" dirty="0" err="1">
                <a:latin typeface="Times New Roman"/>
                <a:ea typeface="+mn-lt"/>
                <a:cs typeface="+mn-lt"/>
              </a:rPr>
              <a:t>filtru</a:t>
            </a:r>
            <a:r>
              <a:rPr lang="en-US" sz="1900" b="1" dirty="0">
                <a:latin typeface="Times New Roman"/>
                <a:ea typeface="+mn-lt"/>
                <a:cs typeface="+mn-lt"/>
              </a:rPr>
              <a:t> high-pass 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este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un 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filtru</a:t>
            </a:r>
            <a:r>
              <a:rPr lang="en-US" sz="1900" dirty="0">
                <a:latin typeface="Times New Roman"/>
                <a:ea typeface="+mn-lt"/>
                <a:cs typeface="+mn-lt"/>
              </a:rPr>
              <a:t> care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trece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 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frecvențe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înalte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 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și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atenuează</a:t>
            </a:r>
            <a:r>
              <a:rPr lang="en-US" sz="1900" dirty="0">
                <a:latin typeface="Times New Roman"/>
                <a:ea typeface="+mn-lt"/>
                <a:cs typeface="+mn-lt"/>
              </a:rPr>
              <a:t> 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frecvențele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joas</a:t>
            </a:r>
            <a:r>
              <a:rPr lang="en-US" sz="19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adică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frecvențele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sub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frecvența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de 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tăiere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. </a:t>
            </a:r>
            <a:endParaRPr lang="en-US" dirty="0"/>
          </a:p>
          <a:p>
            <a:pPr algn="just"/>
            <a:r>
              <a:rPr lang="en-US" sz="1900" dirty="0">
                <a:latin typeface="Times New Roman"/>
                <a:ea typeface="+mn-lt"/>
                <a:cs typeface="+mn-lt"/>
              </a:rPr>
              <a:t>S-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ar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putea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numi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și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un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filtru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tăiere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joasă</a:t>
            </a:r>
            <a:r>
              <a:rPr lang="en-US" sz="1900" dirty="0">
                <a:latin typeface="Times New Roman"/>
                <a:ea typeface="+mn-lt"/>
                <a:cs typeface="+mn-lt"/>
              </a:rPr>
              <a:t>. </a:t>
            </a:r>
            <a:r>
              <a:rPr lang="en-US" sz="1900" b="1" dirty="0" err="1">
                <a:latin typeface="Times New Roman"/>
                <a:ea typeface="+mn-lt"/>
                <a:cs typeface="+mn-lt"/>
              </a:rPr>
              <a:t>Filtrul</a:t>
            </a:r>
            <a:r>
              <a:rPr lang="en-US" sz="1900" b="1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b="1" dirty="0" err="1">
                <a:latin typeface="Times New Roman"/>
                <a:ea typeface="+mn-lt"/>
                <a:cs typeface="+mn-lt"/>
              </a:rPr>
              <a:t>trece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 sus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este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inversul</a:t>
            </a:r>
            <a:r>
              <a:rPr lang="en-US" sz="1900" dirty="0">
                <a:latin typeface="Times New Roman"/>
                <a:ea typeface="+mn-lt"/>
                <a:cs typeface="+mn-lt"/>
              </a:rPr>
              <a:t> 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filtrului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trece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–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jos.</a:t>
            </a:r>
            <a:endParaRPr lang="en-US" sz="1900" dirty="0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sz="1900" dirty="0">
                <a:latin typeface="Times New Roman"/>
                <a:ea typeface="+mn-lt"/>
                <a:cs typeface="+mn-lt"/>
              </a:rPr>
              <a:t>Conceptul de </a:t>
            </a:r>
            <a:r>
              <a:rPr lang="en-US" sz="1900" b="1" dirty="0" err="1">
                <a:latin typeface="Times New Roman"/>
                <a:ea typeface="+mn-lt"/>
                <a:cs typeface="+mn-lt"/>
              </a:rPr>
              <a:t>filtru</a:t>
            </a:r>
            <a:r>
              <a:rPr lang="en-US" sz="1900" b="1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900" b="1" dirty="0" err="1">
                <a:latin typeface="Times New Roman"/>
                <a:ea typeface="+mn-lt"/>
                <a:cs typeface="+mn-lt"/>
              </a:rPr>
              <a:t>trecere</a:t>
            </a:r>
            <a:r>
              <a:rPr lang="en-US" sz="1900" b="1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b="1" dirty="0" err="1">
                <a:latin typeface="Times New Roman"/>
                <a:ea typeface="+mn-lt"/>
                <a:cs typeface="+mn-lt"/>
              </a:rPr>
              <a:t>înaltă</a:t>
            </a:r>
            <a:r>
              <a:rPr lang="en-US" sz="1900" dirty="0">
                <a:latin typeface="Times New Roman"/>
                <a:ea typeface="+mn-lt"/>
                <a:cs typeface="+mn-lt"/>
              </a:rPr>
              <a:t> 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este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o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transformare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matematică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aplicată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datelor</a:t>
            </a:r>
            <a:r>
              <a:rPr lang="en-US" sz="1900" dirty="0">
                <a:latin typeface="Times New Roman"/>
                <a:ea typeface="+mn-lt"/>
                <a:cs typeface="+mn-lt"/>
              </a:rPr>
              <a:t> (un </a:t>
            </a:r>
            <a:r>
              <a:rPr lang="en-US" sz="1900" dirty="0" err="1">
                <a:latin typeface="Times New Roman"/>
                <a:ea typeface="+mn-lt"/>
                <a:cs typeface="+mn-lt"/>
              </a:rPr>
              <a:t>semnal</a:t>
            </a:r>
            <a:r>
              <a:rPr lang="en-US" sz="1900" dirty="0">
                <a:latin typeface="Times New Roman"/>
                <a:ea typeface="+mn-lt"/>
                <a:cs typeface="+mn-lt"/>
              </a:rPr>
              <a:t>).</a:t>
            </a:r>
            <a:endParaRPr lang="en-US" sz="1900" dirty="0">
              <a:latin typeface="Times New Roman"/>
              <a:cs typeface="Times New Roman"/>
            </a:endParaRPr>
          </a:p>
        </p:txBody>
      </p:sp>
      <p:pic>
        <p:nvPicPr>
          <p:cNvPr id="4" name="Picture 4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7EA26E14-DB18-1981-E66E-1CCF2AC4E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711" y="3914422"/>
            <a:ext cx="3838337" cy="219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76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CEA32-8909-2FCB-388E-34EAAA2E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2689" y="776344"/>
            <a:ext cx="4958366" cy="37351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700" u="sng" cap="all" dirty="0">
                <a:latin typeface="Times New Roman"/>
                <a:cs typeface="Times New Roman"/>
              </a:rPr>
              <a:t>FILTRUL- TRECE –sus IN FRECVENTA</a:t>
            </a:r>
            <a:endParaRPr lang="en-US" sz="2700">
              <a:ea typeface="+mj-lt"/>
              <a:cs typeface="+mj-lt"/>
            </a:endParaRPr>
          </a:p>
          <a:p>
            <a:endParaRPr lang="en-US"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2EBEB-DA31-DF0B-62A4-069A199EC002}"/>
              </a:ext>
            </a:extLst>
          </p:cNvPr>
          <p:cNvSpPr txBox="1"/>
          <p:nvPr/>
        </p:nvSpPr>
        <p:spPr>
          <a:xfrm>
            <a:off x="2538210" y="5476204"/>
            <a:ext cx="2209396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Schema </a:t>
            </a:r>
            <a:r>
              <a:rPr lang="en-US" dirty="0" err="1">
                <a:latin typeface="Times New Roman"/>
                <a:cs typeface="Times New Roman"/>
              </a:rPr>
              <a:t>electrica</a:t>
            </a:r>
            <a:r>
              <a:rPr lang="en-US" dirty="0">
                <a:latin typeface="Times New Roman"/>
                <a:cs typeface="Times New Roman"/>
              </a:rPr>
              <a:t> FTS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17288CF1-F35A-6EA4-1561-C981DCB1B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98" t="631" r="9814" b="8434"/>
          <a:stretch/>
        </p:blipFill>
        <p:spPr>
          <a:xfrm>
            <a:off x="488976" y="283179"/>
            <a:ext cx="7168214" cy="4660427"/>
          </a:xfr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545314-7BDC-CA41-A64A-363D819F4BE3}"/>
              </a:ext>
            </a:extLst>
          </p:cNvPr>
          <p:cNvCxnSpPr/>
          <p:nvPr/>
        </p:nvCxnSpPr>
        <p:spPr>
          <a:xfrm flipH="1" flipV="1">
            <a:off x="2485623" y="4068651"/>
            <a:ext cx="888642" cy="14037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106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067B451-572E-4549-6D26-9B4FD940A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7645" y="2062679"/>
            <a:ext cx="8225977" cy="2732065"/>
          </a:xfrm>
        </p:spPr>
      </p:pic>
    </p:spTree>
    <p:extLst>
      <p:ext uri="{BB962C8B-B14F-4D97-AF65-F5344CB8AC3E}">
        <p14:creationId xmlns:p14="http://schemas.microsoft.com/office/powerpoint/2010/main" val="593142367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244</Words>
  <Application>Microsoft Office PowerPoint</Application>
  <PresentationFormat>Widescreen</PresentationFormat>
  <Paragraphs>30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Times New Roman</vt:lpstr>
      <vt:lpstr>Walbaum Display</vt:lpstr>
      <vt:lpstr>RegattaVTI</vt:lpstr>
      <vt:lpstr>FILTRUL-TRECE-SUS SI FILTRUL-TRECE-JOS</vt:lpstr>
      <vt:lpstr>Prezentarea interfetei programului</vt:lpstr>
      <vt:lpstr>PowerPoint Presentation</vt:lpstr>
      <vt:lpstr>Ce este un FTJ?</vt:lpstr>
      <vt:lpstr>FILTRUL- TRECE –JOS in frecventa</vt:lpstr>
      <vt:lpstr>PowerPoint Presentation</vt:lpstr>
      <vt:lpstr>Ce este un FTS?</vt:lpstr>
      <vt:lpstr>FILTRUL- TRECE –sus IN FRECVENTA </vt:lpstr>
      <vt:lpstr>PowerPoint Presentation</vt:lpstr>
      <vt:lpstr>FILTRUL- TRECE –JOS  si  Filtrul-trece-sus  IN TIMP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lupu miruna</cp:lastModifiedBy>
  <cp:revision>432</cp:revision>
  <dcterms:created xsi:type="dcterms:W3CDTF">2023-01-05T22:06:14Z</dcterms:created>
  <dcterms:modified xsi:type="dcterms:W3CDTF">2023-01-06T15:22:35Z</dcterms:modified>
</cp:coreProperties>
</file>